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59" r:id="rId6"/>
    <p:sldId id="270" r:id="rId7"/>
    <p:sldId id="271" r:id="rId8"/>
    <p:sldId id="282" r:id="rId9"/>
    <p:sldId id="283" r:id="rId10"/>
    <p:sldId id="260" r:id="rId11"/>
    <p:sldId id="297" r:id="rId12"/>
    <p:sldId id="272" r:id="rId13"/>
    <p:sldId id="287" r:id="rId14"/>
    <p:sldId id="288" r:id="rId15"/>
    <p:sldId id="291" r:id="rId16"/>
    <p:sldId id="292" r:id="rId17"/>
    <p:sldId id="289" r:id="rId18"/>
    <p:sldId id="290" r:id="rId19"/>
    <p:sldId id="293" r:id="rId20"/>
    <p:sldId id="294" r:id="rId21"/>
    <p:sldId id="295" r:id="rId22"/>
    <p:sldId id="296" r:id="rId23"/>
    <p:sldId id="261" r:id="rId24"/>
    <p:sldId id="262" r:id="rId25"/>
    <p:sldId id="263" r:id="rId26"/>
    <p:sldId id="265" r:id="rId27"/>
    <p:sldId id="264" r:id="rId28"/>
    <p:sldId id="275" r:id="rId29"/>
    <p:sldId id="299" r:id="rId30"/>
  </p:sldIdLst>
  <p:sldSz cx="18288000" cy="10287000"/>
  <p:notesSz cx="6858000" cy="9144000"/>
  <p:embeddedFontLst>
    <p:embeddedFont>
      <p:font typeface="Nanum Gothic" panose="020B0600000101010101" charset="-127"/>
      <p:regular r:id="rId31"/>
    </p:embeddedFont>
    <p:embeddedFont>
      <p:font typeface="TDTD고딕" panose="020B0600000101010101" charset="-127"/>
      <p:regular r:id="rId32"/>
    </p:embeddedFont>
    <p:embeddedFont>
      <p:font typeface="TDTD고딕 Bold" panose="020B0600000101010101" charset="-127"/>
      <p:regular r:id="rId33"/>
    </p:embeddedFont>
    <p:embeddedFont>
      <p:font typeface="나눔고딕" panose="020D0604000000000000" pitchFamily="50" charset="-127"/>
      <p:regular r:id="rId34"/>
      <p:bold r:id="rId35"/>
    </p:embeddedFont>
    <p:embeddedFont>
      <p:font typeface="나눔고딕 ExtraBold" panose="020D0904000000000000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b.or.kr/r-one/main.do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1" y="328670"/>
            <a:ext cx="4038602" cy="1029218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3399" y="456683"/>
            <a:ext cx="4038602" cy="1029218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3280" y="266700"/>
            <a:ext cx="4124940" cy="8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2400" dirty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 – </a:t>
            </a:r>
            <a:r>
              <a:rPr lang="ko-KR" altLang="en-US" sz="2400" dirty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트레이닝 프로젝트</a:t>
            </a:r>
            <a:r>
              <a:rPr lang="en-US" altLang="ko-KR" sz="2400" dirty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2400" dirty="0">
              <a:solidFill>
                <a:srgbClr val="AB8A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22108" y="2552700"/>
            <a:ext cx="12643785" cy="379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ko-KR" altLang="en-US" sz="11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en-US" altLang="ko-KR" sz="11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1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 지역 특성 분석</a:t>
            </a:r>
            <a:endParaRPr lang="en-US" sz="11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38800" y="7124700"/>
            <a:ext cx="516196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송진석</a:t>
            </a:r>
            <a:r>
              <a:rPr lang="en-US" altLang="ko-KR" sz="4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40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조신호</a:t>
            </a:r>
            <a:endParaRPr lang="en-US" sz="4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13730400" cy="1446549"/>
            <a:chOff x="900000" y="540000"/>
            <a:chExt cx="137304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분석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831517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동별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통계 자료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결합시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어려움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TextBox 9"/>
          <p:cNvSpPr txBox="1"/>
          <p:nvPr/>
        </p:nvSpPr>
        <p:spPr>
          <a:xfrm>
            <a:off x="1371600" y="2431455"/>
            <a:ext cx="16230600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 주체에 따른 동 구분 사용이 달라짐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통계청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코드 사용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행정안전부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코드 사용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종로구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청운효자동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청운동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신교동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궁정동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효자동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창성동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/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 주체에 따른 동 명칭 상이</a:t>
            </a:r>
            <a:endParaRPr lang="en-US" altLang="ko-KR" sz="2000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종로구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숭인제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숭인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2)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종로구 종로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1.2.3.4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1·2·3·4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가동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변동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명칭 변경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경계 변경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나눠짐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 여부가 데이터 마다 상이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동 분석 제외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1)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2)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일원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개포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3)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구로구 항동 신설 등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 파일</a:t>
            </a:r>
            <a:r>
              <a:rPr lang="en-US" altLang="ko-KR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(SHP)</a:t>
            </a:r>
            <a:r>
              <a:rPr lang="ko-KR" altLang="en-US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기준으로 </a:t>
            </a:r>
            <a:r>
              <a:rPr lang="ko-KR" altLang="en-US" sz="2304" b="1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법정동을</a:t>
            </a:r>
            <a:r>
              <a:rPr lang="ko-KR" altLang="en-US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기준으로 정리</a:t>
            </a:r>
            <a:endParaRPr lang="en-US" altLang="ko-KR" sz="2304" b="1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ko-KR" alt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just">
              <a:lnSpc>
                <a:spcPts val="3226"/>
              </a:lnSpc>
              <a:buAutoNum type="arabicPeriod"/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40224"/>
              </p:ext>
            </p:extLst>
          </p:nvPr>
        </p:nvGraphicFramePr>
        <p:xfrm>
          <a:off x="2916186" y="7331641"/>
          <a:ext cx="11582399" cy="24616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14807">
                  <a:extLst>
                    <a:ext uri="{9D8B030D-6E8A-4147-A177-3AD203B41FA5}">
                      <a16:colId xmlns:a16="http://schemas.microsoft.com/office/drawing/2014/main" val="657758927"/>
                    </a:ext>
                  </a:extLst>
                </a:gridCol>
                <a:gridCol w="2801790">
                  <a:extLst>
                    <a:ext uri="{9D8B030D-6E8A-4147-A177-3AD203B41FA5}">
                      <a16:colId xmlns:a16="http://schemas.microsoft.com/office/drawing/2014/main" val="1960226707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134417161"/>
                    </a:ext>
                  </a:extLst>
                </a:gridCol>
                <a:gridCol w="1129293">
                  <a:extLst>
                    <a:ext uri="{9D8B030D-6E8A-4147-A177-3AD203B41FA5}">
                      <a16:colId xmlns:a16="http://schemas.microsoft.com/office/drawing/2014/main" val="1113636775"/>
                    </a:ext>
                  </a:extLst>
                </a:gridCol>
                <a:gridCol w="1043524">
                  <a:extLst>
                    <a:ext uri="{9D8B030D-6E8A-4147-A177-3AD203B41FA5}">
                      <a16:colId xmlns:a16="http://schemas.microsoft.com/office/drawing/2014/main" val="3328116584"/>
                    </a:ext>
                  </a:extLst>
                </a:gridCol>
                <a:gridCol w="1043524">
                  <a:extLst>
                    <a:ext uri="{9D8B030D-6E8A-4147-A177-3AD203B41FA5}">
                      <a16:colId xmlns:a16="http://schemas.microsoft.com/office/drawing/2014/main" val="1298700676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1336296104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2190036291"/>
                    </a:ext>
                  </a:extLst>
                </a:gridCol>
                <a:gridCol w="771921">
                  <a:extLst>
                    <a:ext uri="{9D8B030D-6E8A-4147-A177-3AD203B41FA5}">
                      <a16:colId xmlns:a16="http://schemas.microsoft.com/office/drawing/2014/main" val="4112706922"/>
                    </a:ext>
                  </a:extLst>
                </a:gridCol>
                <a:gridCol w="1147163">
                  <a:extLst>
                    <a:ext uri="{9D8B030D-6E8A-4147-A177-3AD203B41FA5}">
                      <a16:colId xmlns:a16="http://schemas.microsoft.com/office/drawing/2014/main" val="1328608895"/>
                    </a:ext>
                  </a:extLst>
                </a:gridCol>
              </a:tblGrid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+mn-ea"/>
                          <a:ea typeface="+mn-ea"/>
                        </a:rPr>
                        <a:t>ADM_CD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dong_name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통계청코드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통계청코드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시도명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시군구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955003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 성동구 왕십리</a:t>
                      </a:r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왕십리제</a:t>
                      </a:r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56109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11040540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 성동구 마장동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1104054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11040540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마장동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3554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중구 광희동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1114059000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11140590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11140590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중구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광희동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41408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11040550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성동구 사근동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사근동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803995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용산구 후암동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1117051000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후암동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779049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11030520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용산구 용산</a:t>
                      </a:r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11030520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</a:t>
                      </a:r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478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13730400" cy="5365499"/>
            <a:chOff x="900000" y="540000"/>
            <a:chExt cx="13730400" cy="536549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501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TDTD고딕 Bold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831517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동별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통계 자료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결합시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어려움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AutoShape 5"/>
            <p:cNvSpPr/>
            <p:nvPr/>
          </p:nvSpPr>
          <p:spPr>
            <a:xfrm flipV="1">
              <a:off x="11582400" y="3611488"/>
              <a:ext cx="0" cy="2294011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-694" r="629" b="42989"/>
          <a:stretch/>
        </p:blipFill>
        <p:spPr>
          <a:xfrm>
            <a:off x="5181600" y="3611489"/>
            <a:ext cx="6061827" cy="2362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034" y="3575430"/>
            <a:ext cx="5819775" cy="2362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49738"/>
          <a:stretch/>
        </p:blipFill>
        <p:spPr>
          <a:xfrm>
            <a:off x="5550354" y="7734300"/>
            <a:ext cx="12058650" cy="18288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3386921" y="2392154"/>
            <a:ext cx="3048000" cy="849085"/>
            <a:chOff x="1661738" y="3238500"/>
            <a:chExt cx="3062662" cy="849085"/>
          </a:xfrm>
        </p:grpSpPr>
        <p:grpSp>
          <p:nvGrpSpPr>
            <p:cNvPr id="23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26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27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정보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아래쪽 화살표 13"/>
          <p:cNvSpPr/>
          <p:nvPr/>
        </p:nvSpPr>
        <p:spPr>
          <a:xfrm>
            <a:off x="10472815" y="6242430"/>
            <a:ext cx="2214952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162800" y="2382097"/>
            <a:ext cx="3048000" cy="849085"/>
            <a:chOff x="1661738" y="3238500"/>
            <a:chExt cx="3062662" cy="849085"/>
          </a:xfrm>
        </p:grpSpPr>
        <p:grpSp>
          <p:nvGrpSpPr>
            <p:cNvPr id="30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32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3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 결합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201209" y="2072061"/>
            <a:ext cx="1906746" cy="849085"/>
            <a:chOff x="1661738" y="3238500"/>
            <a:chExt cx="3062662" cy="849085"/>
          </a:xfrm>
        </p:grpSpPr>
        <p:grpSp>
          <p:nvGrpSpPr>
            <p:cNvPr id="36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38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9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행정동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29247" y="5575071"/>
            <a:ext cx="1878708" cy="949188"/>
            <a:chOff x="1661738" y="3247143"/>
            <a:chExt cx="3062662" cy="949188"/>
          </a:xfrm>
        </p:grpSpPr>
        <p:grpSp>
          <p:nvGrpSpPr>
            <p:cNvPr id="41" name="Group 16"/>
            <p:cNvGrpSpPr/>
            <p:nvPr/>
          </p:nvGrpSpPr>
          <p:grpSpPr>
            <a:xfrm>
              <a:off x="1661738" y="3247143"/>
              <a:ext cx="3062662" cy="949188"/>
              <a:chOff x="0" y="5801"/>
              <a:chExt cx="1602004" cy="637058"/>
            </a:xfrm>
          </p:grpSpPr>
          <p:sp>
            <p:nvSpPr>
              <p:cNvPr id="43" name="Freeform 17"/>
              <p:cNvSpPr/>
              <p:nvPr/>
            </p:nvSpPr>
            <p:spPr>
              <a:xfrm>
                <a:off x="0" y="72986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44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19"/>
            <p:cNvSpPr txBox="1"/>
            <p:nvPr/>
          </p:nvSpPr>
          <p:spPr>
            <a:xfrm>
              <a:off x="2119392" y="3555640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법정동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41485"/>
          <a:stretch/>
        </p:blipFill>
        <p:spPr>
          <a:xfrm>
            <a:off x="140446" y="2723014"/>
            <a:ext cx="4280844" cy="28313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b="45000"/>
          <a:stretch/>
        </p:blipFill>
        <p:spPr>
          <a:xfrm>
            <a:off x="143149" y="6362700"/>
            <a:ext cx="4286250" cy="25146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618620" y="5105340"/>
            <a:ext cx="330816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5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000" y="2225163"/>
            <a:ext cx="330453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872291" y="3045172"/>
            <a:ext cx="3454057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분포는 연령대별로 상이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지역에 집중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6/70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22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7" name="TextBox 8"/>
          <p:cNvSpPr txBox="1"/>
          <p:nvPr/>
        </p:nvSpPr>
        <p:spPr>
          <a:xfrm>
            <a:off x="899999" y="2225163"/>
            <a:ext cx="3242609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비율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72291" y="3045172"/>
            <a:ext cx="3454057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분포는 연령대별로 상이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지역에 집중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6/70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가구가 많이 살고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연령대 비율이 고른 것으로 추정됨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3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900000" y="2225163"/>
            <a:ext cx="3304538" cy="100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</a:t>
            </a:r>
            <a:endParaRPr lang="en-US" altLang="ko-KR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상위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4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6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00000" y="2225163"/>
            <a:ext cx="27576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분포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872291" y="3045172"/>
            <a:ext cx="3454057" cy="656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지가 상승률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성수동 인근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 일대가 높은 지가 상승률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사업체수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여의도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가산동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중심으로 분포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대학교 분포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강북에 주로 위치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노인복지시설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도봉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중심으로 분포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9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8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899999" y="2225163"/>
            <a:ext cx="324260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비율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872291" y="3409875"/>
            <a:ext cx="3454057" cy="652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지가 상승률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 차이가 뚜렷하게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드러나지 않음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지역별로 다른 양상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사업체수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30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비중에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대학교 분포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외곽지역과 강남을 제외하면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비중이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노인복지시설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- 6/70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비중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8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7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/>
          <p:cNvSpPr txBox="1"/>
          <p:nvPr/>
        </p:nvSpPr>
        <p:spPr>
          <a:xfrm>
            <a:off x="900000" y="3171450"/>
            <a:ext cx="3454057" cy="4514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60 / 70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대의 상관관계가 높음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연령대가 사는 지역이 겹침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연령대를 하나의 연령대로 통합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업체들 간의 상관관계가 높음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 존재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연령대별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가구의 비율이 다르게 나타남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구분이 필요</a:t>
            </a:r>
            <a:endParaRPr lang="en-US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8519" r="13890"/>
          <a:stretch/>
        </p:blipFill>
        <p:spPr>
          <a:xfrm>
            <a:off x="4724399" y="-1"/>
            <a:ext cx="13563601" cy="10300901"/>
          </a:xfrm>
          <a:prstGeom prst="rect">
            <a:avLst/>
          </a:prstGeom>
        </p:spPr>
      </p:pic>
      <p:sp>
        <p:nvSpPr>
          <p:cNvPr id="17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8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900000" y="2225163"/>
            <a:ext cx="30624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1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55543"/>
              </p:ext>
            </p:extLst>
          </p:nvPr>
        </p:nvGraphicFramePr>
        <p:xfrm>
          <a:off x="5105400" y="0"/>
          <a:ext cx="13182600" cy="10286999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 귀갓길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1793.4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5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6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8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900000" y="2225163"/>
            <a:ext cx="37482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거주비율이 높은 지역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(top10)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900000" y="3697235"/>
            <a:ext cx="345405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 귀갓길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금융기관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60/70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96077" y="870065"/>
            <a:ext cx="1475609" cy="96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비교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899999" y="3535924"/>
            <a:ext cx="345405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지역의 특성과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분포의 관계는 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연령대별로 다르게 나타남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80038"/>
              </p:ext>
            </p:extLst>
          </p:nvPr>
        </p:nvGraphicFramePr>
        <p:xfrm>
          <a:off x="5105400" y="0"/>
          <a:ext cx="13182600" cy="10286999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 귀갓길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9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842151" y="3972526"/>
            <a:ext cx="2623421" cy="3280663"/>
            <a:chOff x="1112772" y="4111856"/>
            <a:chExt cx="2623421" cy="3280663"/>
          </a:xfrm>
        </p:grpSpPr>
        <p:grpSp>
          <p:nvGrpSpPr>
            <p:cNvPr id="2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배경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목표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574301" y="963744"/>
            <a:ext cx="51393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ko-KR" altLang="en-US" sz="9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 순서</a:t>
            </a:r>
            <a:endParaRPr lang="en-US" sz="9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148979" y="3937370"/>
            <a:ext cx="2623421" cy="3280663"/>
            <a:chOff x="1112772" y="4111856"/>
            <a:chExt cx="2623421" cy="3280663"/>
          </a:xfrm>
        </p:grpSpPr>
        <p:grpSp>
          <p:nvGrpSpPr>
            <p:cNvPr id="23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27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14"/>
            <p:cNvSpPr txBox="1"/>
            <p:nvPr/>
          </p:nvSpPr>
          <p:spPr>
            <a:xfrm>
              <a:off x="1112772" y="4336869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 계획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진행 일정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분담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120779" y="3942360"/>
            <a:ext cx="2623421" cy="3280663"/>
            <a:chOff x="1112772" y="4111856"/>
            <a:chExt cx="2623421" cy="3280663"/>
          </a:xfrm>
        </p:grpSpPr>
        <p:grpSp>
          <p:nvGrpSpPr>
            <p:cNvPr id="30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4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1131367" y="3924300"/>
            <a:ext cx="2623421" cy="3280663"/>
            <a:chOff x="1112772" y="4111856"/>
            <a:chExt cx="2623421" cy="3280663"/>
          </a:xfrm>
        </p:grpSpPr>
        <p:grpSp>
          <p:nvGrpSpPr>
            <p:cNvPr id="37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1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TextBox 14"/>
            <p:cNvSpPr txBox="1"/>
            <p:nvPr/>
          </p:nvSpPr>
          <p:spPr>
            <a:xfrm>
              <a:off x="1112772" y="4349939"/>
              <a:ext cx="2623421" cy="151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탐색적 분석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4140579" y="3933073"/>
            <a:ext cx="2623421" cy="3639736"/>
            <a:chOff x="1112772" y="4111856"/>
            <a:chExt cx="2623421" cy="3639736"/>
          </a:xfrm>
        </p:grpSpPr>
        <p:grpSp>
          <p:nvGrpSpPr>
            <p:cNvPr id="44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8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5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TextBox 14"/>
            <p:cNvSpPr txBox="1"/>
            <p:nvPr/>
          </p:nvSpPr>
          <p:spPr>
            <a:xfrm>
              <a:off x="1112772" y="4636483"/>
              <a:ext cx="2623421" cy="719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40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1152067" y="6674374"/>
              <a:ext cx="2544829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수행 결론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느낀 점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발전 계획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28163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-0.785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0.142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899999" y="3535924"/>
            <a:ext cx="4738801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약국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안심귀갓길이 많은 지역에 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0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049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174936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899999" y="3535924"/>
            <a:ext cx="4738801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세탁업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금융기관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상업이 발달하고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업무시설이 집중된 지역에 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24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6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27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59361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9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(60/70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99999" y="3535924"/>
            <a:ext cx="5043601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r>
              <a:rPr lang="en-US" altLang="ko-KR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endParaRPr lang="en-US" altLang="ko-KR" sz="23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지역이 아니고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노인복지시설이 많은 지역에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60/70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2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60/70</a:t>
            </a: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120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8"/>
          <p:cNvSpPr txBox="1"/>
          <p:nvPr/>
        </p:nvSpPr>
        <p:spPr>
          <a:xfrm>
            <a:off x="950329" y="2705100"/>
            <a:ext cx="7203071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지역에 따라 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가주 거주 비율이 다름</a:t>
            </a: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지역이 아니고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노인복지시설이 많은 지역에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60/70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연령대별 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거주비율이 상이함</a:t>
            </a:r>
            <a:endParaRPr lang="en-US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05830" y="1045358"/>
            <a:ext cx="3629321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21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25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6405830" y="1045358"/>
            <a:ext cx="3629321" cy="1011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수행간 </a:t>
            </a:r>
            <a:r>
              <a:rPr lang="ko-KR" altLang="en-US" sz="2963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963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어려운점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35F12A3-D1B2-331A-A15E-E8FEC331C876}"/>
              </a:ext>
            </a:extLst>
          </p:cNvPr>
          <p:cNvGrpSpPr/>
          <p:nvPr/>
        </p:nvGrpSpPr>
        <p:grpSpPr>
          <a:xfrm>
            <a:off x="1659906" y="3133117"/>
            <a:ext cx="13117428" cy="1201364"/>
            <a:chOff x="1659906" y="3133117"/>
            <a:chExt cx="13117428" cy="1201364"/>
          </a:xfrm>
        </p:grpSpPr>
        <p:grpSp>
          <p:nvGrpSpPr>
            <p:cNvPr id="11" name="Group 11"/>
            <p:cNvGrpSpPr/>
            <p:nvPr/>
          </p:nvGrpSpPr>
          <p:grpSpPr>
            <a:xfrm>
              <a:off x="1659906" y="3133117"/>
              <a:ext cx="4424736" cy="1201364"/>
              <a:chOff x="0" y="-15109"/>
              <a:chExt cx="1803807" cy="33047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803807" cy="282851"/>
              </a:xfrm>
              <a:custGeom>
                <a:avLst/>
                <a:gdLst/>
                <a:ahLst/>
                <a:cxnLst/>
                <a:rect l="l" t="t" r="r" b="b"/>
                <a:pathLst>
                  <a:path w="1803807" h="282851">
                    <a:moveTo>
                      <a:pt x="0" y="0"/>
                    </a:moveTo>
                    <a:lnTo>
                      <a:pt x="1803807" y="0"/>
                    </a:lnTo>
                    <a:lnTo>
                      <a:pt x="1803807" y="282851"/>
                    </a:lnTo>
                    <a:lnTo>
                      <a:pt x="0" y="282851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5109"/>
                <a:ext cx="1803807" cy="330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FFFF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지역 자료 수집</a:t>
                </a:r>
                <a:endParaRPr lang="en-US" sz="2499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F9F452C7-D35E-DAAC-6972-F87E2C12498E}"/>
                </a:ext>
              </a:extLst>
            </p:cNvPr>
            <p:cNvSpPr txBox="1"/>
            <p:nvPr/>
          </p:nvSpPr>
          <p:spPr>
            <a:xfrm>
              <a:off x="6424509" y="3134084"/>
              <a:ext cx="8352825" cy="11994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 자료를 수집하는 과정에서 자료 관리 주체에 따라 지역 명칭이 달라진다</a:t>
              </a:r>
              <a:r>
                <a:rPr lang="en-US" altLang="ko-KR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just">
                <a:lnSpc>
                  <a:spcPts val="3226"/>
                </a:lnSpc>
              </a:pP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대부분은 해결 했지만 못하는 </a:t>
              </a:r>
              <a:r>
                <a:rPr lang="en-US" altLang="ko-KR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개는 포기</a:t>
              </a:r>
              <a:r>
                <a:rPr lang="en-US" altLang="ko-KR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.. </a:t>
              </a: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이를 해결할 방안 수립</a:t>
              </a:r>
              <a:endPara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AutoShape 6">
            <a:extLst>
              <a:ext uri="{FF2B5EF4-FFF2-40B4-BE49-F238E27FC236}">
                <a16:creationId xmlns:a16="http://schemas.microsoft.com/office/drawing/2014/main" id="{60440939-F0C3-B68D-CE19-BA67AFEDDD65}"/>
              </a:ext>
            </a:extLst>
          </p:cNvPr>
          <p:cNvSpPr/>
          <p:nvPr/>
        </p:nvSpPr>
        <p:spPr>
          <a:xfrm>
            <a:off x="838200" y="7886700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4D6071FF-85E3-6ABF-9C34-212DEA874AB3}"/>
              </a:ext>
            </a:extLst>
          </p:cNvPr>
          <p:cNvGrpSpPr/>
          <p:nvPr/>
        </p:nvGrpSpPr>
        <p:grpSpPr>
          <a:xfrm>
            <a:off x="1659906" y="4704136"/>
            <a:ext cx="4424736" cy="1201364"/>
            <a:chOff x="0" y="-15109"/>
            <a:chExt cx="1803807" cy="330476"/>
          </a:xfrm>
        </p:grpSpPr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6AECD5BF-F795-4E0A-60B8-A2AF031D47E2}"/>
                </a:ext>
              </a:extLst>
            </p:cNvPr>
            <p:cNvSpPr/>
            <p:nvPr/>
          </p:nvSpPr>
          <p:spPr>
            <a:xfrm>
              <a:off x="0" y="0"/>
              <a:ext cx="1803807" cy="282851"/>
            </a:xfrm>
            <a:custGeom>
              <a:avLst/>
              <a:gdLst/>
              <a:ahLst/>
              <a:cxnLst/>
              <a:rect l="l" t="t" r="r" b="b"/>
              <a:pathLst>
                <a:path w="1803807" h="282851">
                  <a:moveTo>
                    <a:pt x="0" y="0"/>
                  </a:moveTo>
                  <a:lnTo>
                    <a:pt x="1803807" y="0"/>
                  </a:lnTo>
                  <a:lnTo>
                    <a:pt x="1803807" y="282851"/>
                  </a:lnTo>
                  <a:lnTo>
                    <a:pt x="0" y="28285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0A52F233-28DC-377A-C03F-465BC6395B11}"/>
                </a:ext>
              </a:extLst>
            </p:cNvPr>
            <p:cNvSpPr txBox="1"/>
            <p:nvPr/>
          </p:nvSpPr>
          <p:spPr>
            <a:xfrm>
              <a:off x="0" y="-15109"/>
              <a:ext cx="1803807" cy="33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자료</a:t>
              </a:r>
              <a:endParaRPr lang="en-US" sz="249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6" name="TextBox 9">
            <a:extLst>
              <a:ext uri="{FF2B5EF4-FFF2-40B4-BE49-F238E27FC236}">
                <a16:creationId xmlns:a16="http://schemas.microsoft.com/office/drawing/2014/main" id="{05C73DD2-B800-9070-3C01-21C88CCB5071}"/>
              </a:ext>
            </a:extLst>
          </p:cNvPr>
          <p:cNvSpPr txBox="1"/>
          <p:nvPr/>
        </p:nvSpPr>
        <p:spPr>
          <a:xfrm>
            <a:off x="6424509" y="4705103"/>
            <a:ext cx="8352825" cy="1199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 반경에 집중하기 위해서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동단위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자료를 수집하였기때문에 시계열 자료를 확보하지 못했는데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분석에서는 시계열 자료를 통해서 인과관계를 확인하자 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1738D41-F189-9729-BF8A-7C4B7FAA6162}"/>
              </a:ext>
            </a:extLst>
          </p:cNvPr>
          <p:cNvGrpSpPr/>
          <p:nvPr/>
        </p:nvGrpSpPr>
        <p:grpSpPr>
          <a:xfrm>
            <a:off x="1659906" y="6362700"/>
            <a:ext cx="13117428" cy="1201364"/>
            <a:chOff x="1659906" y="6362700"/>
            <a:chExt cx="13117428" cy="1201364"/>
          </a:xfrm>
        </p:grpSpPr>
        <p:grpSp>
          <p:nvGrpSpPr>
            <p:cNvPr id="50" name="Group 11">
              <a:extLst>
                <a:ext uri="{FF2B5EF4-FFF2-40B4-BE49-F238E27FC236}">
                  <a16:creationId xmlns:a16="http://schemas.microsoft.com/office/drawing/2014/main" id="{92AF59E1-0271-7554-5B63-227C9406B209}"/>
                </a:ext>
              </a:extLst>
            </p:cNvPr>
            <p:cNvGrpSpPr/>
            <p:nvPr/>
          </p:nvGrpSpPr>
          <p:grpSpPr>
            <a:xfrm>
              <a:off x="1659906" y="6362700"/>
              <a:ext cx="4424736" cy="1201364"/>
              <a:chOff x="0" y="-15109"/>
              <a:chExt cx="1803807" cy="330476"/>
            </a:xfrm>
          </p:grpSpPr>
          <p:sp>
            <p:nvSpPr>
              <p:cNvPr id="52" name="Freeform 12">
                <a:extLst>
                  <a:ext uri="{FF2B5EF4-FFF2-40B4-BE49-F238E27FC236}">
                    <a16:creationId xmlns:a16="http://schemas.microsoft.com/office/drawing/2014/main" id="{A648EA4E-FAF4-5D8B-14DF-0705B79B91DE}"/>
                  </a:ext>
                </a:extLst>
              </p:cNvPr>
              <p:cNvSpPr/>
              <p:nvPr/>
            </p:nvSpPr>
            <p:spPr>
              <a:xfrm>
                <a:off x="0" y="0"/>
                <a:ext cx="1803807" cy="282851"/>
              </a:xfrm>
              <a:custGeom>
                <a:avLst/>
                <a:gdLst/>
                <a:ahLst/>
                <a:cxnLst/>
                <a:rect l="l" t="t" r="r" b="b"/>
                <a:pathLst>
                  <a:path w="1803807" h="282851">
                    <a:moveTo>
                      <a:pt x="0" y="0"/>
                    </a:moveTo>
                    <a:lnTo>
                      <a:pt x="1803807" y="0"/>
                    </a:lnTo>
                    <a:lnTo>
                      <a:pt x="1803807" y="282851"/>
                    </a:lnTo>
                    <a:lnTo>
                      <a:pt x="0" y="282851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53" name="TextBox 13">
                <a:extLst>
                  <a:ext uri="{FF2B5EF4-FFF2-40B4-BE49-F238E27FC236}">
                    <a16:creationId xmlns:a16="http://schemas.microsoft.com/office/drawing/2014/main" id="{643587C7-30FE-2A81-42D2-DA0B0C2AD63F}"/>
                  </a:ext>
                </a:extLst>
              </p:cNvPr>
              <p:cNvSpPr txBox="1"/>
              <p:nvPr/>
            </p:nvSpPr>
            <p:spPr>
              <a:xfrm>
                <a:off x="0" y="-15109"/>
                <a:ext cx="1803807" cy="330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FFFF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지역 특성을 정확히 파악</a:t>
                </a:r>
              </a:p>
            </p:txBody>
          </p:sp>
        </p:grpSp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2117E55C-5AA3-5CF4-EB60-26302C987D0D}"/>
                </a:ext>
              </a:extLst>
            </p:cNvPr>
            <p:cNvSpPr txBox="1"/>
            <p:nvPr/>
          </p:nvSpPr>
          <p:spPr>
            <a:xfrm>
              <a:off x="6424509" y="6568851"/>
              <a:ext cx="8352825" cy="7890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2304" dirty="0" err="1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ㅁ</a:t>
              </a: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수행 기간이 짧아 데이터를 충분히 수집하지 못했다</a:t>
              </a:r>
              <a:r>
                <a:rPr lang="en-US" altLang="ko-KR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just">
                <a:lnSpc>
                  <a:spcPts val="3226"/>
                </a:lnSpc>
              </a:pP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더 많은 정교한 지역의 특성을 확인하기 위해서 노력</a:t>
              </a:r>
              <a:endPara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243303" y="808433"/>
            <a:ext cx="1673913" cy="47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AB8A66"/>
                </a:solidFill>
                <a:ea typeface="TDTD고딕 Bold"/>
              </a:rPr>
              <a:t>결론</a:t>
            </a:r>
            <a:endParaRPr lang="en-US" sz="2804" dirty="0">
              <a:solidFill>
                <a:srgbClr val="AB8A66"/>
              </a:solidFill>
              <a:ea typeface="TDTD고딕 Bold"/>
            </a:endParaRPr>
          </a:p>
        </p:txBody>
      </p:sp>
      <p:grpSp>
        <p:nvGrpSpPr>
          <p:cNvPr id="13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1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405830" y="1045358"/>
            <a:ext cx="3629321" cy="49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발전 방안</a:t>
            </a:r>
            <a:endParaRPr lang="en-US" altLang="ko-KR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2A8C40D-98E7-BFEE-C532-88DAAB81DC27}"/>
              </a:ext>
            </a:extLst>
          </p:cNvPr>
          <p:cNvSpPr txBox="1"/>
          <p:nvPr/>
        </p:nvSpPr>
        <p:spPr>
          <a:xfrm>
            <a:off x="950329" y="2705100"/>
            <a:ext cx="7203071" cy="784150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거주 지역에 따른 정책 제안 </a:t>
            </a: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연령별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성별로 상이한 애로</a:t>
            </a:r>
          </a:p>
          <a:p>
            <a:pPr>
              <a:lnSpc>
                <a:spcPts val="4149"/>
              </a:lnSpc>
            </a:pPr>
            <a:endParaRPr lang="ko-KR" altLang="en-US" sz="3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- 2-30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청년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인가구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ts val="4149"/>
              </a:lnSpc>
            </a:pP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일자리 문제와 비싼 주거비에 따른 애로</a:t>
            </a:r>
          </a:p>
          <a:p>
            <a:pPr>
              <a:lnSpc>
                <a:spcPts val="4149"/>
              </a:lnSpc>
            </a:pPr>
            <a:endParaRPr lang="ko-KR" altLang="en-US" sz="3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중장년층 직장 상실로 인한 빈곤과 함께 사회적 고립의 문제</a:t>
            </a:r>
          </a:p>
          <a:p>
            <a:pPr>
              <a:lnSpc>
                <a:spcPts val="4149"/>
              </a:lnSpc>
            </a:pPr>
            <a:endParaRPr lang="ko-KR" altLang="en-US" sz="3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노년층은 빈곤과 함께 고독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질병의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중고를 안고 있다</a:t>
            </a: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BCB17C9-AEAE-3158-F36D-51825ECDF188}"/>
              </a:ext>
            </a:extLst>
          </p:cNvPr>
          <p:cNvSpPr txBox="1"/>
          <p:nvPr/>
        </p:nvSpPr>
        <p:spPr>
          <a:xfrm>
            <a:off x="8839200" y="2705100"/>
            <a:ext cx="7203071" cy="521258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지역에 따른 상권분석 제안 </a:t>
            </a: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상권 분석 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연령대별 분석</a:t>
            </a: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특성을 정확히 파악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ts val="4149"/>
              </a:lnSpc>
              <a:buFontTx/>
              <a:buChar char="-"/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많은 자료 확보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ts val="4149"/>
              </a:lnSpc>
              <a:buFontTx/>
              <a:buChar char="-"/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확보한 자료 정교화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 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 규모 등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7AE383-F512-CA79-17EE-329375F6BF33}"/>
              </a:ext>
            </a:extLst>
          </p:cNvPr>
          <p:cNvSpPr/>
          <p:nvPr/>
        </p:nvSpPr>
        <p:spPr>
          <a:xfrm>
            <a:off x="9156510" y="9639300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인 가구의 증가와 정책대응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기획재정부</a:t>
            </a:r>
            <a:r>
              <a:rPr lang="en-US" altLang="ko-KR" sz="1200" dirty="0">
                <a:latin typeface="+mn-ea"/>
              </a:rPr>
              <a:t>, 2020</a:t>
            </a:r>
            <a:endParaRPr lang="ko-KR" alt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4147" y="3295666"/>
            <a:ext cx="6559945" cy="1395371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4027" y="2827508"/>
            <a:ext cx="6559945" cy="1395371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3908" y="2945601"/>
            <a:ext cx="67001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AB8A66"/>
                </a:solidFill>
                <a:ea typeface="TDTD고딕 Bold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2108" y="5032890"/>
            <a:ext cx="12643785" cy="189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795635"/>
                </a:solidFill>
                <a:latin typeface="TDTD고딕 Bold"/>
              </a:rPr>
              <a:t>THANK YOU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30462" y="3095390"/>
            <a:ext cx="3627077" cy="1455664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9144000" y="4870303"/>
            <a:ext cx="0" cy="1235940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137978" y="3339035"/>
            <a:ext cx="201204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DTD고딕 Bold"/>
              </a:rPr>
              <a:t>Q&amp;A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1503" y="6363418"/>
            <a:ext cx="34249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795635"/>
                </a:solidFill>
                <a:ea typeface="TDTD고딕 Bold"/>
              </a:rPr>
              <a:t>질문 및 토론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7174" y="7327900"/>
            <a:ext cx="68536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</a:rPr>
              <a:t>발표를 마치고 질문을 받거나 토론할 시간을 마련합니다.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0462" y="2082909"/>
            <a:ext cx="1380868" cy="150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>
                <a:solidFill>
                  <a:srgbClr val="545454"/>
                </a:solidFill>
                <a:latin typeface="TDTD고딕 Bold"/>
              </a:rPr>
              <a:t>*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380671" y="3699891"/>
            <a:ext cx="6395295" cy="8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그래프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,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차트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,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사진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또는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다른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시각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자료를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사용하여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결과물을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명확하게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시각화합니다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0671" y="4850828"/>
            <a:ext cx="6268613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</a:rPr>
              <a:t>이 부분에서는 프로젝트를 통해 얻은 주요 결과물을 시각적으로 보여주고 설명합니다. 그래프, 차트, 사진 또는 다른 시각 자료를 사용하여 결과물을 명확하게 시각화합니다.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1242990" y="4896422"/>
            <a:ext cx="2386913" cy="849085"/>
            <a:chOff x="11242990" y="4896422"/>
            <a:chExt cx="2386913" cy="849085"/>
          </a:xfrm>
        </p:grpSpPr>
        <p:grpSp>
          <p:nvGrpSpPr>
            <p:cNvPr id="12" name="Group 12"/>
            <p:cNvGrpSpPr/>
            <p:nvPr/>
          </p:nvGrpSpPr>
          <p:grpSpPr>
            <a:xfrm>
              <a:off x="11242990" y="4896422"/>
              <a:ext cx="2386913" cy="849085"/>
              <a:chOff x="0" y="0"/>
              <a:chExt cx="1602004" cy="56987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1599490" y="5041485"/>
              <a:ext cx="1673913" cy="47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>
                  <a:solidFill>
                    <a:srgbClr val="795635"/>
                  </a:solidFill>
                  <a:latin typeface="TDTD고딕 Bold"/>
                  <a:ea typeface="TDTD고딕 Bold"/>
                </a:rPr>
                <a:t>전진선택법</a:t>
              </a:r>
              <a:endParaRPr lang="en-US" sz="2804" dirty="0">
                <a:solidFill>
                  <a:srgbClr val="795635"/>
                </a:solidFill>
                <a:latin typeface="TDTD고딕 Bold"/>
                <a:ea typeface="TDTD고딕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6110" y="2324100"/>
            <a:ext cx="2386913" cy="849085"/>
            <a:chOff x="0" y="0"/>
            <a:chExt cx="1602004" cy="5698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2004" cy="569873"/>
            </a:xfrm>
            <a:custGeom>
              <a:avLst/>
              <a:gdLst/>
              <a:ahLst/>
              <a:cxnLst/>
              <a:rect l="l" t="t" r="r" b="b"/>
              <a:pathLst>
                <a:path w="1602004" h="569873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86911" y="2502500"/>
            <a:ext cx="1673913" cy="47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795635"/>
                </a:solidFill>
                <a:latin typeface="TDTD고딕 Bold"/>
                <a:ea typeface="TDTD고딕 Bold"/>
              </a:rPr>
              <a:t>회귀분석</a:t>
            </a:r>
            <a:endParaRPr lang="en-US" sz="2804" dirty="0">
              <a:solidFill>
                <a:srgbClr val="795635"/>
              </a:solidFill>
              <a:latin typeface="TDTD고딕 Bold"/>
              <a:ea typeface="TDTD고딕 Bold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10487" y="4896422"/>
            <a:ext cx="2386913" cy="849085"/>
            <a:chOff x="14910487" y="4896422"/>
            <a:chExt cx="2386913" cy="849085"/>
          </a:xfrm>
        </p:grpSpPr>
        <p:grpSp>
          <p:nvGrpSpPr>
            <p:cNvPr id="20" name="Group 20"/>
            <p:cNvGrpSpPr/>
            <p:nvPr/>
          </p:nvGrpSpPr>
          <p:grpSpPr>
            <a:xfrm>
              <a:off x="14910487" y="4896422"/>
              <a:ext cx="2386913" cy="849085"/>
              <a:chOff x="0" y="0"/>
              <a:chExt cx="1602004" cy="56987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5266987" y="5041485"/>
              <a:ext cx="1673913" cy="47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>
                  <a:solidFill>
                    <a:srgbClr val="795635"/>
                  </a:solidFill>
                  <a:latin typeface="TDTD고딕 Bold"/>
                  <a:ea typeface="TDTD고딕 Bold"/>
                </a:rPr>
                <a:t>후진제거법</a:t>
              </a:r>
              <a:endParaRPr lang="en-US" sz="2804" dirty="0">
                <a:solidFill>
                  <a:srgbClr val="795635"/>
                </a:solidFill>
                <a:latin typeface="TDTD고딕 Bold"/>
                <a:ea typeface="TDTD고딕 Bold"/>
              </a:endParaRPr>
            </a:p>
          </p:txBody>
        </p:sp>
      </p:grpSp>
      <p:sp>
        <p:nvSpPr>
          <p:cNvPr id="32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3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5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7"/>
          <p:cNvSpPr txBox="1"/>
          <p:nvPr/>
        </p:nvSpPr>
        <p:spPr>
          <a:xfrm>
            <a:off x="2666999" y="1103641"/>
            <a:ext cx="1475609" cy="47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ea typeface="TDTD고딕 Bold"/>
              </a:rPr>
              <a:t>회귀분석</a:t>
            </a:r>
            <a:endParaRPr lang="en-US" sz="2800" dirty="0">
              <a:solidFill>
                <a:srgbClr val="AB8A66"/>
              </a:solidFill>
              <a:ea typeface="TDTD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4191065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05830" y="1045358"/>
            <a:ext cx="3629321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71336" y="9702106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인 가구의 증가와 정책대응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기획재정부</a:t>
            </a:r>
            <a:r>
              <a:rPr lang="en-US" altLang="ko-KR" sz="1200" dirty="0">
                <a:latin typeface="+mn-ea"/>
              </a:rPr>
              <a:t>, 2020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F15B0-5A1A-2377-B627-09127426F818}"/>
              </a:ext>
            </a:extLst>
          </p:cNvPr>
          <p:cNvSpPr txBox="1"/>
          <p:nvPr/>
        </p:nvSpPr>
        <p:spPr>
          <a:xfrm>
            <a:off x="2819400" y="7096045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연령별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성별로 상이한 애로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- 2-30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청년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인가구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일자리 문제와 비싼 주거비에 따른 애로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중장년층 직장 상실로 인한 빈곤과 함께 사회적 고립의 문제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노년층은 빈곤과 함께 고독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질병의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중고를 안고 있다</a:t>
            </a:r>
          </a:p>
        </p:txBody>
      </p:sp>
    </p:spTree>
    <p:extLst>
      <p:ext uri="{BB962C8B-B14F-4D97-AF65-F5344CB8AC3E}">
        <p14:creationId xmlns:p14="http://schemas.microsoft.com/office/powerpoint/2010/main" val="195959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37265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98678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663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39781" y="7658099"/>
            <a:ext cx="15649417" cy="15253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886200" y="7973838"/>
            <a:ext cx="9809219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사회변동에 따른 가구 구조의 변화로 인해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지속적인 증가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가구 유형 중 최대 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900000" y="540000"/>
            <a:ext cx="9044551" cy="1446549"/>
            <a:chOff x="914400" y="4953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19503" y="8084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329630" y="10453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왜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 인가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81" y="2835313"/>
            <a:ext cx="5075449" cy="41797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902" y="2705100"/>
            <a:ext cx="9537296" cy="430999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401363" y="701509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2023 </a:t>
            </a:r>
            <a:r>
              <a:rPr lang="ko-KR" altLang="en-US" sz="1200" dirty="0">
                <a:latin typeface="+mn-ea"/>
              </a:rPr>
              <a:t>통계로 보는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 err="1">
                <a:latin typeface="+mn-ea"/>
              </a:rPr>
              <a:t>인가구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통계청</a:t>
            </a:r>
            <a:r>
              <a:rPr lang="en-US" altLang="ko-KR" sz="1200" dirty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961000" y="708061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2023 </a:t>
            </a:r>
            <a:r>
              <a:rPr lang="ko-KR" altLang="en-US" sz="1200" dirty="0">
                <a:latin typeface="+mn-ea"/>
              </a:rPr>
              <a:t>통계로 보는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 err="1">
                <a:latin typeface="+mn-ea"/>
              </a:rPr>
              <a:t>인가구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통계청</a:t>
            </a:r>
            <a:r>
              <a:rPr lang="en-US" altLang="ko-KR" sz="1200" dirty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9"/>
          <p:cNvSpPr/>
          <p:nvPr/>
        </p:nvSpPr>
        <p:spPr>
          <a:xfrm>
            <a:off x="1239781" y="7124700"/>
            <a:ext cx="15649417" cy="15253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305103" y="7134048"/>
            <a:ext cx="11353800" cy="2831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인가구의 수도권 유입이 지속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전입지역이 다르게 나타남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어떠한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dirty="0">
                <a:latin typeface="나눔고딕 ExtraBold" panose="020B0600000101010101" charset="-127"/>
                <a:ea typeface="나눔고딕 ExtraBold" panose="020B0600000101010101" charset="-127"/>
              </a:rPr>
              <a:t>지역의 특성의 차이가 </a:t>
            </a:r>
            <a:r>
              <a:rPr lang="en-US" altLang="ko-KR" sz="3600" dirty="0">
                <a:latin typeface="나눔고딕 ExtraBold" panose="020B0600000101010101" charset="-127"/>
                <a:ea typeface="나눔고딕 ExtraBold" panose="020B0600000101010101" charset="-127"/>
              </a:rPr>
              <a:t>1</a:t>
            </a:r>
            <a:r>
              <a:rPr lang="ko-KR" altLang="en-US" sz="3600" dirty="0">
                <a:latin typeface="나눔고딕 ExtraBold" panose="020B0600000101010101" charset="-127"/>
                <a:ea typeface="나눔고딕 ExtraBold" panose="020B0600000101010101" charset="-127"/>
              </a:rPr>
              <a:t>인가구의 유입을 다르게 하는가</a:t>
            </a:r>
            <a:r>
              <a:rPr lang="en-US" altLang="ko-KR" sz="3600" dirty="0">
                <a:latin typeface="나눔고딕 ExtraBold" panose="020B0600000101010101" charset="-127"/>
                <a:ea typeface="나눔고딕 ExtraBold" panose="020B0600000101010101" charset="-127"/>
              </a:rPr>
              <a:t>?</a:t>
            </a:r>
            <a:endParaRPr lang="ko-KR" altLang="en-US" sz="36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00000" y="540000"/>
            <a:ext cx="12587400" cy="1446549"/>
            <a:chOff x="914400" y="495300"/>
            <a:chExt cx="125874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19503" y="8084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329630" y="1045358"/>
              <a:ext cx="7172170" cy="4866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연령별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 이동의 차이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0F059E5-BF85-78E4-0CDF-62152E9C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41" y="4768768"/>
            <a:ext cx="9512717" cy="17270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591B4B-AEBB-B49E-60F8-F3169F16D140}"/>
              </a:ext>
            </a:extLst>
          </p:cNvPr>
          <p:cNvSpPr/>
          <p:nvPr/>
        </p:nvSpPr>
        <p:spPr>
          <a:xfrm>
            <a:off x="9115567" y="6542901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수도권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인 가구 특성 변화 및 현황 분석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통계청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2023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BB310444-AB66-81F6-87EC-D96CEBEF6EFA}"/>
              </a:ext>
            </a:extLst>
          </p:cNvPr>
          <p:cNvSpPr txBox="1"/>
          <p:nvPr/>
        </p:nvSpPr>
        <p:spPr>
          <a:xfrm>
            <a:off x="1828800" y="2773005"/>
            <a:ext cx="12344399" cy="1863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ㅇ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거주지 기준 수도권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인 가구의 순이동을 보면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75,195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가구가 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순유입</a:t>
            </a:r>
            <a:endParaRPr lang="ko-KR" altLang="en-US" sz="2800" dirty="0">
              <a:solidFill>
                <a:srgbClr val="795635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ㅇ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가구주 연령별로는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54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세 이하 연령대에서 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순유입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28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ㅇ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55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세 이상 연령대에서 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순유출</a:t>
            </a:r>
            <a:endParaRPr lang="en-US" sz="2800" dirty="0">
              <a:solidFill>
                <a:srgbClr val="795635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10168B-E699-05DF-4DD7-A465D91B2BBF}"/>
              </a:ext>
            </a:extLst>
          </p:cNvPr>
          <p:cNvSpPr/>
          <p:nvPr/>
        </p:nvSpPr>
        <p:spPr>
          <a:xfrm>
            <a:off x="9049704" y="4161697"/>
            <a:ext cx="49627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「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인구주택총조사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전수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특별조사구와 외국인 가구 제외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」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통계청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2020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47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685800" y="8420100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5075" y="3448063"/>
            <a:ext cx="14793123" cy="3813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ko-KR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연령대에 따른 거주 지역 차이 확인</a:t>
            </a: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endParaRPr lang="ko-KR" altLang="en-US" sz="24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지역의 다양한 특성 중 연령별 </a:t>
            </a:r>
            <a:r>
              <a:rPr lang="en-US" altLang="ko-KR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가구의 거주에 영향을 미치는 요인을 파악</a:t>
            </a: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</a:t>
            </a:r>
            <a:endParaRPr lang="ko-KR" altLang="en-US" sz="24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1143000" y="6477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8832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9746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6477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960833"/>
              <a:ext cx="1673913" cy="989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목표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1977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목표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00000" y="540000"/>
            <a:ext cx="10834800" cy="1446549"/>
            <a:chOff x="1143000" y="723900"/>
            <a:chExt cx="108348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9594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10508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7239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1037033"/>
              <a:ext cx="1673913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 계획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273958"/>
              <a:ext cx="5419570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 일정 및 업무 분담 내역</a:t>
              </a:r>
            </a:p>
          </p:txBody>
        </p:sp>
      </p:grpSp>
      <p:graphicFrame>
        <p:nvGraphicFramePr>
          <p:cNvPr id="2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284346"/>
              </p:ext>
            </p:extLst>
          </p:nvPr>
        </p:nvGraphicFramePr>
        <p:xfrm>
          <a:off x="2667000" y="4033520"/>
          <a:ext cx="12877800" cy="5531001"/>
        </p:xfrm>
        <a:graphic>
          <a:graphicData uri="http://schemas.openxmlformats.org/drawingml/2006/table">
            <a:tbl>
              <a:tblPr/>
              <a:tblGrid>
                <a:gridCol w="306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4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4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76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400" b="1" dirty="0" err="1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송진석</a:t>
                      </a: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400" b="1" dirty="0" err="1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조신호</a:t>
                      </a: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78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 </a:t>
                      </a:r>
                      <a:endParaRPr lang="en-US" altLang="ko-KR" sz="2400" dirty="0">
                        <a:solidFill>
                          <a:srgbClr val="15254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전처리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</a:t>
                      </a:r>
                      <a:r>
                        <a:rPr 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 정보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지역코드 결합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가게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부동산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복지시설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94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2400" kern="12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시각화</a:t>
                      </a:r>
                      <a:endParaRPr lang="en-US" sz="2400" kern="1200" dirty="0">
                        <a:solidFill>
                          <a:srgbClr val="15254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 정보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지역코드 결합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가게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부동산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복지시설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6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분석</a:t>
                      </a:r>
                      <a:endParaRPr lang="en-US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30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청년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60/70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3"/>
          <p:cNvGrpSpPr/>
          <p:nvPr/>
        </p:nvGrpSpPr>
        <p:grpSpPr>
          <a:xfrm>
            <a:off x="533400" y="3246711"/>
            <a:ext cx="3097325" cy="1508253"/>
            <a:chOff x="0" y="-28575"/>
            <a:chExt cx="4129767" cy="2011004"/>
          </a:xfrm>
          <a:noFill/>
        </p:grpSpPr>
        <p:sp>
          <p:nvSpPr>
            <p:cNvPr id="26" name="TextBox 25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4/11)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Group 6"/>
          <p:cNvGrpSpPr/>
          <p:nvPr/>
        </p:nvGrpSpPr>
        <p:grpSpPr>
          <a:xfrm>
            <a:off x="9117255" y="3246711"/>
            <a:ext cx="3531945" cy="1508253"/>
            <a:chOff x="0" y="-28575"/>
            <a:chExt cx="4129767" cy="2011004"/>
          </a:xfrm>
        </p:grpSpPr>
        <p:sp>
          <p:nvSpPr>
            <p:cNvPr id="29" name="TextBox 28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및 분석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4/18)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Group 9"/>
          <p:cNvGrpSpPr/>
          <p:nvPr/>
        </p:nvGrpSpPr>
        <p:grpSpPr>
          <a:xfrm>
            <a:off x="4821958" y="3246711"/>
            <a:ext cx="3538683" cy="1508253"/>
            <a:chOff x="0" y="-28575"/>
            <a:chExt cx="4129767" cy="2011004"/>
          </a:xfrm>
        </p:grpSpPr>
        <p:sp>
          <p:nvSpPr>
            <p:cNvPr id="32" name="TextBox 31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4/15)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4" name="Group 12"/>
          <p:cNvGrpSpPr/>
          <p:nvPr/>
        </p:nvGrpSpPr>
        <p:grpSpPr>
          <a:xfrm>
            <a:off x="13405814" y="3246711"/>
            <a:ext cx="3097325" cy="1508253"/>
            <a:chOff x="0" y="-28575"/>
            <a:chExt cx="4129767" cy="2011004"/>
          </a:xfrm>
        </p:grpSpPr>
        <p:sp>
          <p:nvSpPr>
            <p:cNvPr id="35" name="TextBox 13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0" y="-28575"/>
              <a:ext cx="4129767" cy="503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(4/19)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AutoShape 15"/>
          <p:cNvSpPr/>
          <p:nvPr/>
        </p:nvSpPr>
        <p:spPr>
          <a:xfrm>
            <a:off x="533400" y="278130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16"/>
          <p:cNvGrpSpPr/>
          <p:nvPr/>
        </p:nvGrpSpPr>
        <p:grpSpPr>
          <a:xfrm>
            <a:off x="533400" y="2762250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39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0" name="Group 18"/>
          <p:cNvGrpSpPr/>
          <p:nvPr/>
        </p:nvGrpSpPr>
        <p:grpSpPr>
          <a:xfrm>
            <a:off x="4821958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1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2" name="Group 20"/>
          <p:cNvGrpSpPr/>
          <p:nvPr/>
        </p:nvGrpSpPr>
        <p:grpSpPr>
          <a:xfrm>
            <a:off x="9110517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3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4" name="Group 22"/>
          <p:cNvGrpSpPr/>
          <p:nvPr/>
        </p:nvGrpSpPr>
        <p:grpSpPr>
          <a:xfrm>
            <a:off x="13399075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5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77294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914400" y="4953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19503" y="808433"/>
              <a:ext cx="1673913" cy="97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29630" y="1045358"/>
              <a:ext cx="3629321" cy="49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25927"/>
              </p:ext>
            </p:extLst>
          </p:nvPr>
        </p:nvGraphicFramePr>
        <p:xfrm>
          <a:off x="914400" y="2552700"/>
          <a:ext cx="16611600" cy="6343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시민생활 데이터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행정동단위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관심집단수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(https://data.seoul.go.kr/)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분포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인구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금융기관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금융기관의 각 자치구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점포 현황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금융기관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종사자수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u="sng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사업체현황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종사자수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산업대분류별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취업자 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endParaRPr lang="en-US" altLang="ko-KR" u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산업대분류별 사업체</a:t>
                      </a:r>
                      <a:r>
                        <a:rPr lang="ko-KR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 수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도소매 업종 제외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43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유통업체현황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대형마트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백화점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복합쇼핑몰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소상공인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쇼핑센터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전문점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유통업체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 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 외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구분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6358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안심귀갓길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안심귀갓길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서비스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안전시설물 데이터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안심귀갓길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사회복지시설 목록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사회복지시설 정보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시설유형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시설종류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시설장명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노인복지시설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대학 및 전문대학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서울시내 대학 및 전문대학의 종류별 학교명 및 상태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주소등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관련 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 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81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5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1143000" y="6477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8832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9746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6477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960833"/>
              <a:ext cx="1673913" cy="97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197758"/>
              <a:ext cx="3629321" cy="49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62027"/>
              </p:ext>
            </p:extLst>
          </p:nvPr>
        </p:nvGraphicFramePr>
        <p:xfrm>
          <a:off x="914400" y="2552700"/>
          <a:ext cx="16611600" cy="59620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센서스용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행정구역 경계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시군구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읍면동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통계지리정보서비스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https://sgis.kostat.go.kr/view/index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 통계에 따라 경계를 구분하여 나타낸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센서스경계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센서스의 행정동 경계에 대한 공간정보 및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속성정보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SHP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행정구역 코드</a:t>
                      </a:r>
                      <a:endParaRPr lang="ko-KR" altLang="en-US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행정동 코드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코드 목록 조회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행정표준코드 관리시스템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fontAlgn="base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https://www.code.go.kr/stdcode/regCodeL.do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각급 기관의 행정업무에 필요한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행정코드를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표준화하여 정해진 절차에 따라 제정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고시한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행정코드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코드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103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전국지가변동률조사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 부동산통계정보시스템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(R-ONE)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(https://www.reb.or.kr/r-one/main.do)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한국감정원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제공하는 전국지가변동률조사 중 지가변동률 데이터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변동률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누계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138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데이터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데이터개방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(https://www.localdata.go.kr/main.do)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종의 인허가를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카테고리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36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그룹으로 분류</a:t>
                      </a:r>
                    </a:p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식품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생활 등 관련 인허가 정보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 내 업체 수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반려동물 관련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병원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약국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미용업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이용엽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세탁업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영화상영관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일반음식점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카페 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편의점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85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9044551" cy="1446549"/>
            <a:chOff x="900000" y="5400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994169" y="2541815"/>
            <a:ext cx="3062662" cy="849085"/>
            <a:chOff x="1661738" y="3238500"/>
            <a:chExt cx="3062662" cy="849085"/>
          </a:xfrm>
        </p:grpSpPr>
        <p:grpSp>
          <p:nvGrpSpPr>
            <p:cNvPr id="16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119392" y="3446896"/>
              <a:ext cx="2147808" cy="473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 형태</a:t>
              </a:r>
              <a:endParaRPr 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TextBox 9"/>
          <p:cNvSpPr txBox="1"/>
          <p:nvPr/>
        </p:nvSpPr>
        <p:spPr>
          <a:xfrm>
            <a:off x="9809628" y="6240595"/>
            <a:ext cx="573517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804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법정동</a:t>
            </a:r>
            <a:r>
              <a:rPr lang="ko-KR" alt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기준으로 통계 정리 후 결합</a:t>
            </a:r>
            <a:endParaRPr lang="en-US" sz="28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340437" y="2541815"/>
            <a:ext cx="3062662" cy="849085"/>
            <a:chOff x="1661738" y="3238500"/>
            <a:chExt cx="3062662" cy="849085"/>
          </a:xfrm>
        </p:grpSpPr>
        <p:grpSp>
          <p:nvGrpSpPr>
            <p:cNvPr id="27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29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0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19"/>
            <p:cNvSpPr txBox="1"/>
            <p:nvPr/>
          </p:nvSpPr>
          <p:spPr>
            <a:xfrm>
              <a:off x="2119392" y="3446896"/>
              <a:ext cx="2147808" cy="473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주소 형태</a:t>
              </a:r>
              <a:endParaRPr 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12820"/>
              </p:ext>
            </p:extLst>
          </p:nvPr>
        </p:nvGraphicFramePr>
        <p:xfrm>
          <a:off x="11506200" y="3543300"/>
          <a:ext cx="4038600" cy="19624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08685">
                  <a:extLst>
                    <a:ext uri="{9D8B030D-6E8A-4147-A177-3AD203B41FA5}">
                      <a16:colId xmlns:a16="http://schemas.microsoft.com/office/drawing/2014/main" val="3365343516"/>
                    </a:ext>
                  </a:extLst>
                </a:gridCol>
                <a:gridCol w="908685">
                  <a:extLst>
                    <a:ext uri="{9D8B030D-6E8A-4147-A177-3AD203B41FA5}">
                      <a16:colId xmlns:a16="http://schemas.microsoft.com/office/drawing/2014/main" val="2737526740"/>
                    </a:ext>
                  </a:extLst>
                </a:gridCol>
                <a:gridCol w="908685">
                  <a:extLst>
                    <a:ext uri="{9D8B030D-6E8A-4147-A177-3AD203B41FA5}">
                      <a16:colId xmlns:a16="http://schemas.microsoft.com/office/drawing/2014/main" val="2129115973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4094978018"/>
                    </a:ext>
                  </a:extLst>
                </a:gridCol>
              </a:tblGrid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(3)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사업체수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718730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1180025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127774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47595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48269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4994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694240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970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93925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908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824344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1286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9764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31146"/>
              </p:ext>
            </p:extLst>
          </p:nvPr>
        </p:nvGraphicFramePr>
        <p:xfrm>
          <a:off x="304797" y="3543300"/>
          <a:ext cx="9906001" cy="21839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7572">
                  <a:extLst>
                    <a:ext uri="{9D8B030D-6E8A-4147-A177-3AD203B41FA5}">
                      <a16:colId xmlns:a16="http://schemas.microsoft.com/office/drawing/2014/main" val="44399533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723585204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1988459865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479104269"/>
                    </a:ext>
                  </a:extLst>
                </a:gridCol>
                <a:gridCol w="4742997">
                  <a:extLst>
                    <a:ext uri="{9D8B030D-6E8A-4147-A177-3AD203B41FA5}">
                      <a16:colId xmlns:a16="http://schemas.microsoft.com/office/drawing/2014/main" val="1190501070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035657209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79529899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3994401508"/>
                    </a:ext>
                  </a:extLst>
                </a:gridCol>
              </a:tblGrid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학교명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본분교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학교상태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설립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행정시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행정구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행정동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402706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서울시립대학교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공립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동대문구 서울시립대로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163 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전농동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번지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동대문구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휘경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17352"/>
                  </a:ext>
                </a:extLst>
              </a:tr>
              <a:tr h="3986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서울여자간호대학교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서대문구 홍제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 서울여자간호대학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홍제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43425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서울여자대학교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 노원구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화랑로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621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서울여자대학교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노원구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공릉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240813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서일대학교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학교명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중랑구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서일대학길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22(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면목동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49-3)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서일대학교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중랑구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면목제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3.8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768081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성공회대학교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구로구 항동 성공회대학교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구로구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오류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15319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성균관대학교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종로구 명륜동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가 성균관대학교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1.2.3.4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57161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74285"/>
              </p:ext>
            </p:extLst>
          </p:nvPr>
        </p:nvGraphicFramePr>
        <p:xfrm>
          <a:off x="533400" y="7277100"/>
          <a:ext cx="16992595" cy="2438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3841">
                  <a:extLst>
                    <a:ext uri="{9D8B030D-6E8A-4147-A177-3AD203B41FA5}">
                      <a16:colId xmlns:a16="http://schemas.microsoft.com/office/drawing/2014/main" val="1255173698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2787165804"/>
                    </a:ext>
                  </a:extLst>
                </a:gridCol>
                <a:gridCol w="1218455">
                  <a:extLst>
                    <a:ext uri="{9D8B030D-6E8A-4147-A177-3AD203B41FA5}">
                      <a16:colId xmlns:a16="http://schemas.microsoft.com/office/drawing/2014/main" val="79101300"/>
                    </a:ext>
                  </a:extLst>
                </a:gridCol>
                <a:gridCol w="678457">
                  <a:extLst>
                    <a:ext uri="{9D8B030D-6E8A-4147-A177-3AD203B41FA5}">
                      <a16:colId xmlns:a16="http://schemas.microsoft.com/office/drawing/2014/main" val="3868307472"/>
                    </a:ext>
                  </a:extLst>
                </a:gridCol>
                <a:gridCol w="650765">
                  <a:extLst>
                    <a:ext uri="{9D8B030D-6E8A-4147-A177-3AD203B41FA5}">
                      <a16:colId xmlns:a16="http://schemas.microsoft.com/office/drawing/2014/main" val="2613638052"/>
                    </a:ext>
                  </a:extLst>
                </a:gridCol>
                <a:gridCol w="678457">
                  <a:extLst>
                    <a:ext uri="{9D8B030D-6E8A-4147-A177-3AD203B41FA5}">
                      <a16:colId xmlns:a16="http://schemas.microsoft.com/office/drawing/2014/main" val="624497132"/>
                    </a:ext>
                  </a:extLst>
                </a:gridCol>
                <a:gridCol w="789227">
                  <a:extLst>
                    <a:ext uri="{9D8B030D-6E8A-4147-A177-3AD203B41FA5}">
                      <a16:colId xmlns:a16="http://schemas.microsoft.com/office/drawing/2014/main" val="1368080864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4078046576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777922421"/>
                    </a:ext>
                  </a:extLst>
                </a:gridCol>
                <a:gridCol w="1111147">
                  <a:extLst>
                    <a:ext uri="{9D8B030D-6E8A-4147-A177-3AD203B41FA5}">
                      <a16:colId xmlns:a16="http://schemas.microsoft.com/office/drawing/2014/main" val="1836489823"/>
                    </a:ext>
                  </a:extLst>
                </a:gridCol>
                <a:gridCol w="1689221">
                  <a:extLst>
                    <a:ext uri="{9D8B030D-6E8A-4147-A177-3AD203B41FA5}">
                      <a16:colId xmlns:a16="http://schemas.microsoft.com/office/drawing/2014/main" val="2514026395"/>
                    </a:ext>
                  </a:extLst>
                </a:gridCol>
                <a:gridCol w="1758452">
                  <a:extLst>
                    <a:ext uri="{9D8B030D-6E8A-4147-A177-3AD203B41FA5}">
                      <a16:colId xmlns:a16="http://schemas.microsoft.com/office/drawing/2014/main" val="1352179888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3875472035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1298722850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3282609053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2168197765"/>
                    </a:ext>
                  </a:extLst>
                </a:gridCol>
                <a:gridCol w="969226">
                  <a:extLst>
                    <a:ext uri="{9D8B030D-6E8A-4147-A177-3AD203B41FA5}">
                      <a16:colId xmlns:a16="http://schemas.microsoft.com/office/drawing/2014/main" val="3555840992"/>
                    </a:ext>
                  </a:extLst>
                </a:gridCol>
                <a:gridCol w="803072">
                  <a:extLst>
                    <a:ext uri="{9D8B030D-6E8A-4147-A177-3AD203B41FA5}">
                      <a16:colId xmlns:a16="http://schemas.microsoft.com/office/drawing/2014/main" val="19395554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행정동코드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자치구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행정동명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total_all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+mn-ea"/>
                          <a:ea typeface="+mn-ea"/>
                        </a:rPr>
                        <a:t>solo_all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total_20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ADM_CD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+mn-ea"/>
                          <a:ea typeface="+mn-ea"/>
                        </a:rPr>
                        <a:t>시도명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+mn-ea"/>
                          <a:ea typeface="+mn-ea"/>
                        </a:rPr>
                        <a:t>시군구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key1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key2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금융기관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사업체합계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종사자수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평균종사자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지가 변동률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지가 누계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870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1101053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8451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2081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1273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11010530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사직동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사직동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4994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56046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11.22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0.445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4.353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1414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2569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삼청동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5118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5.28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0.412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4.253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702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9202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1563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1984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11010550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4140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4.56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4.741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202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15577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1633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2444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1286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4294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3.34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0.403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4.131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874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무악동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6418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무악동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무악동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무악동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837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1987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2.37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4.518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97675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교남동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6191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1061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757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11010580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교남동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교남동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교남동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13335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23.77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4.632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674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가회동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4024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11010600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가회동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가회동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가회동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977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15449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15.81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0.417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4.162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47966"/>
                  </a:ext>
                </a:extLst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7578439" y="6240595"/>
            <a:ext cx="1752600" cy="633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9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2607</Words>
  <Application>Microsoft Office PowerPoint</Application>
  <PresentationFormat>사용자 지정</PresentationFormat>
  <Paragraphs>1040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나눔고딕 ExtraBold</vt:lpstr>
      <vt:lpstr>TDTD고딕 Bold</vt:lpstr>
      <vt:lpstr>Arial</vt:lpstr>
      <vt:lpstr>Calibri</vt:lpstr>
      <vt:lpstr>Nanum Gothic</vt:lpstr>
      <vt:lpstr>맑은 고딕</vt:lpstr>
      <vt:lpstr>TDTD고딕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베이지색의 심플한 프로젝트 발표 프레젠테이션</dc:title>
  <dc:creator>tjoeun</dc:creator>
  <cp:lastModifiedBy>Jinseok Song</cp:lastModifiedBy>
  <cp:revision>247</cp:revision>
  <dcterms:created xsi:type="dcterms:W3CDTF">2006-08-16T00:00:00Z</dcterms:created>
  <dcterms:modified xsi:type="dcterms:W3CDTF">2024-04-18T12:20:18Z</dcterms:modified>
  <dc:identifier>DAGCuHvnqwI</dc:identifier>
</cp:coreProperties>
</file>